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922" r:id="rId7"/>
    <p:sldId id="259" r:id="rId8"/>
    <p:sldId id="2913" r:id="rId9"/>
    <p:sldId id="260" r:id="rId10"/>
    <p:sldId id="2915" r:id="rId11"/>
    <p:sldId id="268" r:id="rId12"/>
    <p:sldId id="2920" r:id="rId13"/>
    <p:sldId id="29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B3337-CE4A-424C-BCC7-AFE2FE0C2732}" v="126" dt="2020-06-26T23:30:06.568"/>
    <p1510:client id="{EE8C2123-20B4-4895-9DD6-E34026006227}" v="881" dt="2020-06-26T23:29:29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BC0D-F342-4C67-AC46-40655889FE03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397F-F62E-4A4C-8DB2-CDB7BEBAA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New and Renovated are from Eric for the last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August 2….30…. OR?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397F-F62E-4A4C-8DB2-CDB7BEBAA8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19B9-C345-40B4-89F4-87BE1598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84BC2-E978-473E-992F-5CA31EDAF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0791F-A9C1-4E67-8F53-A425E4B9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2D1A-8007-48AD-903A-0B084CA6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1556F-5E0C-44DF-BFFF-2D41CE16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87A3-93A8-4B14-8438-26BA93D1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3FB79-D6B0-4583-8D40-AC74F6903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4022-AF65-438B-B406-8D0E7A75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780F-5761-46E5-A7EF-C4C5DC4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7ACC-5CFA-4863-87F2-F2AC5391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69006-D5DA-41DF-B819-B08B51A38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4C3C-750A-424C-805F-E9380F68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35C41-10F6-4629-98EF-C82CECD4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AB7D-6E1D-4B2A-B227-443CB7F5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506A-EF0A-4808-B85E-04C63678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0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0A71-2518-444B-B8C4-50AA6472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81A9-06AE-46CF-949E-A387D4A5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DB8DC-5CC7-41A8-A4B8-190D0F09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479D-15B4-45B8-A172-AEE6D0C0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2A62-5FAC-494E-A372-32713DA0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ADA2-2103-4C28-9F72-B4E04C1A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B3590-EE01-489C-AA97-B1EFC5D6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98E3-03F0-4C93-A0D5-6790A63E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0EFA-8379-45AB-B14D-8CED81D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57C5D-6CC9-46A7-B392-8F0005ED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225A-96DF-4414-92FC-B31320BD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C6C-9CA5-47FB-8373-BC97B7CE7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F0B51-86DE-403D-853D-CB747BC1C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9F397-5FAB-4191-90E2-17A270EA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368D2-7946-4119-9FCC-10D37F68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812A-9ED7-4205-B73E-5CBA7EFA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1E1D-71A9-4015-BADE-27754B66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5E32D-2128-458B-BCB3-1875B534A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C3379-FD0E-4E67-80D8-D446BC521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F3EB4-962C-42B2-8E3B-96597EA66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AA4CA-FD1F-4E59-9DB8-C334491A1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64729-ED35-414D-8113-A64FD0E9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E5739-1E09-4734-A841-CE9CB16E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C5533-4781-45AE-9F61-F29FB06B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3417-BD13-44D7-A24B-5FC28A48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1902E-AD48-4FF2-8EE4-5037025D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861A3-86B8-4DCD-8867-4B7035C0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E16C5-E476-4883-AABD-A49E431E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7FA80-18AC-49DA-9885-B20DD48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DFC61-52CC-4AA4-8FD1-3AB1056C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11DD3-2841-4B9A-9A75-FFE95808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AAAE-0020-4A32-8031-0111EE21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5693-0C8C-4CC6-8484-43443C0E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98ECE-6BC5-4C17-8638-4383EC568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F67D6-4FBC-4F28-8E93-8D1B7D7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5ABD7-DCFF-4136-9B6E-81473D27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7437-5169-46D2-BF36-BAF8959A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405C-B051-490E-A48B-CDAD7DC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614E6-F55A-4DDF-BA7E-98CEDFCA2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00F41-FAAB-450C-B829-F62068539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242F4-16F2-4CC5-BC67-BF2D2699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9CC8-77A3-41D2-8983-A74CD370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63B05-49FF-4035-86ED-4A9C3C3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FDDDE-B5F5-4010-9544-CCC88E22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EC100-2149-4CA0-B140-0F675288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E80C8-3A82-43CD-82B9-9E3800C3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4D64-E40B-4333-A4BA-1B9CF0E44E89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4CA0-5A52-4AB5-9ADE-215FADBFD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C491B-B985-488A-8B66-E387A7F7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7DF6-31AE-43EE-8E21-373D1EA7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3608-7D3F-4B44-AD6C-BCB22581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George Petrie</a:t>
            </a:r>
            <a:b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Goodman Real Estate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B49BC3D-24FC-48CB-9649-8418FDDEB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023132"/>
            <a:ext cx="4047843" cy="3443564"/>
          </a:xfrm>
          <a:prstGeom prst="rect">
            <a:avLst/>
          </a:prstGeom>
        </p:spPr>
      </p:pic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CB55FF6-8388-40B2-BC34-15EE8A350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77" y="2042083"/>
            <a:ext cx="1375701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5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7428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</a:t>
            </a:r>
            <a:r>
              <a:rPr lang="en-US" sz="6000" b="1" dirty="0">
                <a:solidFill>
                  <a:srgbClr val="40404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</a:t>
            </a:r>
            <a:r>
              <a:rPr lang="en-US" sz="6000" dirty="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 the Arena</a:t>
            </a:r>
            <a:endParaRPr lang="en-US" sz="6000" b="1" dirty="0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E66381BD-9CF1-4821-9F89-F7AA1B66E47E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0590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Speech that Teddy Roosevelt gave in 1910……. </a:t>
            </a:r>
          </a:p>
          <a:p>
            <a:endParaRPr lang="en-US" dirty="0"/>
          </a:p>
          <a:p>
            <a:pPr marL="457200" lvl="1" indent="0" algn="just">
              <a:buNone/>
            </a:pPr>
            <a:r>
              <a:rPr lang="en-US" sz="1800" dirty="0"/>
              <a:t>“</a:t>
            </a:r>
            <a:r>
              <a:rPr lang="en-US" sz="1800" i="1" dirty="0"/>
              <a:t>It is not the critic who counts; not the man who points out how the strong man stumbles, or where the doer of deeds could have done them better.</a:t>
            </a:r>
            <a:r>
              <a:rPr lang="en-US" sz="1800" dirty="0"/>
              <a:t> </a:t>
            </a:r>
            <a:r>
              <a:rPr lang="en-US" sz="1800" i="1" dirty="0"/>
              <a:t>The credit belongs to the man who is actually in the arena, whose face is marred by dust and sweat and blood; who strives valiantly; who errs, who comes short again and again,</a:t>
            </a:r>
            <a:r>
              <a:rPr lang="en-US" sz="1800" dirty="0"/>
              <a:t> </a:t>
            </a:r>
            <a:r>
              <a:rPr lang="en-US" sz="1800" i="1" dirty="0"/>
              <a:t>because there is no effort without error and shortcoming; but who does actually strive to do the deeds; who knows great enthusiasms, the great devotions; who spends himself in a worthy cause;</a:t>
            </a:r>
            <a:r>
              <a:rPr lang="en-US" sz="1800" dirty="0"/>
              <a:t> </a:t>
            </a:r>
            <a:r>
              <a:rPr lang="en-US" sz="1800" i="1" dirty="0"/>
              <a:t>who at the best knows in the end the triumph of high achievement, and who at the worst, if he fails, at least fails while daring greatly.”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2" y="365125"/>
            <a:ext cx="6981422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  </a:t>
            </a:r>
            <a:r>
              <a:rPr lang="en-US" sz="60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GRE</a:t>
            </a:r>
            <a:endParaRPr lang="en-US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7900D8-471B-4F0E-B0FB-5732E0F3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Privately held vertically integrated real estate investment, development and management company. </a:t>
            </a:r>
          </a:p>
          <a:p>
            <a:r>
              <a:rPr lang="en-US"/>
              <a:t>289 team members</a:t>
            </a:r>
          </a:p>
          <a:p>
            <a:r>
              <a:rPr lang="en-US"/>
              <a:t>14,000 units in 8 states</a:t>
            </a:r>
          </a:p>
          <a:p>
            <a:r>
              <a:rPr lang="en-US"/>
              <a:t>5,609 new units  </a:t>
            </a:r>
          </a:p>
          <a:p>
            <a:r>
              <a:rPr lang="en-US"/>
              <a:t>5,146 renovated units</a:t>
            </a:r>
          </a:p>
          <a:p>
            <a:r>
              <a:rPr lang="en-US"/>
              <a:t>36,000 residents throughout the United States</a:t>
            </a:r>
          </a:p>
          <a:p>
            <a:pPr lvl="0"/>
            <a:endParaRPr lang="en-US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3234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Value?</a:t>
            </a:r>
            <a:endParaRPr lang="en-US" sz="6000" b="1" dirty="0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pic>
        <p:nvPicPr>
          <p:cNvPr id="7" name="Picture 6" descr="A picture containing outdoor, parking, photo, meter&#10;&#10;Description automatically generated">
            <a:extLst>
              <a:ext uri="{FF2B5EF4-FFF2-40B4-BE49-F238E27FC236}">
                <a16:creationId xmlns:a16="http://schemas.microsoft.com/office/drawing/2014/main" id="{BB50C430-54AA-4436-B255-E0753190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90688"/>
            <a:ext cx="8622325" cy="46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32343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  </a:t>
            </a:r>
            <a:r>
              <a:rPr lang="en-US" sz="67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in the Moment</a:t>
            </a:r>
            <a:endParaRPr lang="en-US" sz="67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7900D8-471B-4F0E-B0FB-5732E0F3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87130" cy="4351338"/>
          </a:xfrm>
        </p:spPr>
        <p:txBody>
          <a:bodyPr>
            <a:normAutofit/>
          </a:bodyPr>
          <a:lstStyle/>
          <a:p>
            <a:r>
              <a:rPr lang="en-US" dirty="0"/>
              <a:t>When will the statewide order expire? </a:t>
            </a:r>
          </a:p>
          <a:p>
            <a:endParaRPr lang="en-US" dirty="0"/>
          </a:p>
          <a:p>
            <a:r>
              <a:rPr lang="en-US" dirty="0"/>
              <a:t>What will the public perception be?</a:t>
            </a:r>
          </a:p>
          <a:p>
            <a:endParaRPr lang="en-US" dirty="0"/>
          </a:p>
          <a:p>
            <a:r>
              <a:rPr lang="en-US" dirty="0"/>
              <a:t>How our industry navigates the next 90 days is essential.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pic>
        <p:nvPicPr>
          <p:cNvPr id="2050" name="Picture 2" descr="Waterfall - Facts and Information - World of Phenomena">
            <a:extLst>
              <a:ext uri="{FF2B5EF4-FFF2-40B4-BE49-F238E27FC236}">
                <a16:creationId xmlns:a16="http://schemas.microsoft.com/office/drawing/2014/main" id="{F03521B8-500D-4EEE-94EA-302A35D0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14" y="1825625"/>
            <a:ext cx="4608085" cy="30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32343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  </a:t>
            </a:r>
            <a:r>
              <a:rPr lang="en-US" sz="67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in the Moment</a:t>
            </a:r>
            <a:endParaRPr lang="en-US" sz="67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7900D8-471B-4F0E-B0FB-5732E0F3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661891"/>
            <a:ext cx="10748389" cy="5049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What are we doing now for our 8,000 Washington residents?</a:t>
            </a:r>
          </a:p>
          <a:p>
            <a:pPr lvl="1"/>
            <a:r>
              <a:rPr lang="en-US" sz="1800" dirty="0"/>
              <a:t>Issued a </a:t>
            </a:r>
            <a:r>
              <a:rPr lang="en-US" sz="1800" b="1" dirty="0"/>
              <a:t>COVID-19 CARES Credit </a:t>
            </a:r>
            <a:r>
              <a:rPr lang="en-US" sz="1800" dirty="0"/>
              <a:t>to 95% of residents - $324,000 (May &amp; June) </a:t>
            </a:r>
          </a:p>
          <a:p>
            <a:pPr lvl="1"/>
            <a:r>
              <a:rPr lang="en-US" sz="1800" dirty="0"/>
              <a:t>Offered </a:t>
            </a:r>
            <a:r>
              <a:rPr lang="en-US" sz="1800" b="1" dirty="0"/>
              <a:t>Partial Pays </a:t>
            </a:r>
            <a:r>
              <a:rPr lang="en-US" sz="1800" dirty="0"/>
              <a:t>with over 584 residents utilizing this plan.</a:t>
            </a:r>
          </a:p>
          <a:p>
            <a:pPr lvl="1"/>
            <a:r>
              <a:rPr lang="en-US" sz="1800" dirty="0"/>
              <a:t>Implemented </a:t>
            </a:r>
            <a:r>
              <a:rPr lang="en-US" sz="1800" b="1" dirty="0"/>
              <a:t>Payment Agreements </a:t>
            </a:r>
            <a:r>
              <a:rPr lang="en-US" sz="1800" dirty="0"/>
              <a:t>with over 50 households and over 300 are in-progress.</a:t>
            </a:r>
          </a:p>
          <a:p>
            <a:pPr lvl="1"/>
            <a:r>
              <a:rPr lang="en-US" sz="1800" dirty="0"/>
              <a:t>Reversed </a:t>
            </a:r>
            <a:r>
              <a:rPr lang="en-US" sz="1800" b="1" dirty="0"/>
              <a:t>Late Fees </a:t>
            </a:r>
            <a:r>
              <a:rPr lang="en-US" sz="1800" dirty="0"/>
              <a:t>- $464,000 (March-current)</a:t>
            </a:r>
          </a:p>
          <a:p>
            <a:pPr lvl="1"/>
            <a:r>
              <a:rPr lang="en-US" sz="1800" dirty="0"/>
              <a:t>Waived</a:t>
            </a:r>
            <a:r>
              <a:rPr lang="en-US" sz="1800" b="1" dirty="0"/>
              <a:t> MTM fees </a:t>
            </a:r>
            <a:r>
              <a:rPr lang="en-US" sz="1800" dirty="0"/>
              <a:t>- $96,000 (March-current)</a:t>
            </a:r>
          </a:p>
          <a:p>
            <a:pPr lvl="1"/>
            <a:r>
              <a:rPr lang="en-US" sz="1800" dirty="0"/>
              <a:t>Revered</a:t>
            </a:r>
            <a:r>
              <a:rPr lang="en-US" sz="1800" b="1" dirty="0"/>
              <a:t> all Rent Increases </a:t>
            </a:r>
            <a:r>
              <a:rPr lang="en-US" sz="1800" dirty="0"/>
              <a:t>- $86,000 (March-current)</a:t>
            </a:r>
          </a:p>
          <a:p>
            <a:pPr lvl="1"/>
            <a:r>
              <a:rPr lang="en-US" sz="1800" b="1" dirty="0"/>
              <a:t>Deferred</a:t>
            </a:r>
            <a:r>
              <a:rPr lang="en-US" sz="1800" dirty="0"/>
              <a:t> - $53,000 for future months.</a:t>
            </a:r>
          </a:p>
          <a:p>
            <a:pPr lvl="1"/>
            <a:r>
              <a:rPr lang="en-US" sz="1800" dirty="0"/>
              <a:t>Offering </a:t>
            </a:r>
            <a:r>
              <a:rPr lang="en-US" sz="1800" b="1" dirty="0"/>
              <a:t>Community Resources </a:t>
            </a:r>
            <a:r>
              <a:rPr lang="en-US" sz="1800" dirty="0"/>
              <a:t>through frequent resident communication</a:t>
            </a:r>
            <a:r>
              <a:rPr lang="en-US" sz="1800" b="1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What are we planning on doing?</a:t>
            </a:r>
          </a:p>
          <a:p>
            <a:pPr lvl="1"/>
            <a:r>
              <a:rPr lang="en-US" sz="1800" dirty="0"/>
              <a:t>We are brainstorming </a:t>
            </a:r>
            <a:r>
              <a:rPr lang="en-US" sz="1800" b="1" dirty="0"/>
              <a:t>new programs </a:t>
            </a:r>
            <a:r>
              <a:rPr lang="en-US" sz="1800" dirty="0"/>
              <a:t>such as hosting job fairs, evaluating job placement programs, credit counseling, roommate match, write off, lease extensions to prevent the wave.</a:t>
            </a:r>
          </a:p>
          <a:p>
            <a:pPr marL="0" indent="0">
              <a:buNone/>
            </a:pPr>
            <a:r>
              <a:rPr lang="en-US" sz="1800" b="1" dirty="0"/>
              <a:t>Compassion &amp; Accountability</a:t>
            </a:r>
          </a:p>
          <a:p>
            <a:pPr lvl="1"/>
            <a:r>
              <a:rPr lang="en-US" sz="1800" dirty="0"/>
              <a:t>Working with our residents to find and maintain shelter &amp; advocating for the ban to be lifted with government rental assistance.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74288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</a:t>
            </a:r>
            <a:r>
              <a:rPr lang="en-US" sz="67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on the Horizon</a:t>
            </a:r>
            <a:endParaRPr lang="en-US" sz="67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5D755A9-81C6-4A59-8A7F-D558ED439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84" y="1690688"/>
            <a:ext cx="8859915" cy="4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74288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   </a:t>
            </a:r>
            <a:r>
              <a:rPr lang="en-US" sz="67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on the Horizon</a:t>
            </a:r>
            <a:endParaRPr lang="en-US" sz="67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3F2F4-4A86-44EF-9F41-C782822E4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6" y="1918652"/>
            <a:ext cx="8229588" cy="42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7428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</a:t>
            </a:r>
            <a:r>
              <a:rPr lang="en-US" sz="60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for the Future</a:t>
            </a:r>
            <a:endParaRPr lang="en-US" sz="60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7900D8-471B-4F0E-B0FB-5732E0F3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87" y="1913573"/>
            <a:ext cx="10454196" cy="4351338"/>
          </a:xfrm>
        </p:spPr>
        <p:txBody>
          <a:bodyPr>
            <a:normAutofit/>
          </a:bodyPr>
          <a:lstStyle/>
          <a:p>
            <a:r>
              <a:rPr lang="en-US" dirty="0"/>
              <a:t>Regional supply demand imbalance - supply needs to be increased to 15,000 new units each year for the next decade.</a:t>
            </a:r>
          </a:p>
          <a:p>
            <a:endParaRPr lang="en-US" dirty="0"/>
          </a:p>
          <a:p>
            <a:r>
              <a:rPr lang="en-US" dirty="0"/>
              <a:t>Legal and political advocacy…. we include that emphasis in our operating agreements. </a:t>
            </a:r>
          </a:p>
          <a:p>
            <a:endParaRPr lang="en-US" dirty="0"/>
          </a:p>
          <a:p>
            <a:r>
              <a:rPr lang="en-US" dirty="0"/>
              <a:t>Legal and political contributions….we include budgeted line items in our annual budgets.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0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A0322-6F69-4276-B3D2-292F0A22C9E5}"/>
              </a:ext>
            </a:extLst>
          </p:cNvPr>
          <p:cNvCxnSpPr>
            <a:cxnSpLocks/>
          </p:cNvCxnSpPr>
          <p:nvPr/>
        </p:nvCxnSpPr>
        <p:spPr>
          <a:xfrm flipV="1">
            <a:off x="640080" y="999110"/>
            <a:ext cx="11551920" cy="287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58F0D-258F-4024-B57A-2C27C795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125"/>
            <a:ext cx="967428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     </a:t>
            </a:r>
            <a:r>
              <a:rPr lang="en-US" sz="6000">
                <a:solidFill>
                  <a:srgbClr val="4040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 for the Future</a:t>
            </a:r>
            <a:endParaRPr lang="en-US" sz="6000" b="1"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1B0D1BFB-8236-4D12-A472-8512DC6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93089"/>
            <a:ext cx="904053" cy="769092"/>
          </a:xfrm>
          <a:prstGeom prst="rect">
            <a:avLst/>
          </a:prstGeom>
        </p:spPr>
      </p:pic>
      <p:pic>
        <p:nvPicPr>
          <p:cNvPr id="1026" name="Picture 2" descr="Home | RHAWA">
            <a:extLst>
              <a:ext uri="{FF2B5EF4-FFF2-40B4-BE49-F238E27FC236}">
                <a16:creationId xmlns:a16="http://schemas.microsoft.com/office/drawing/2014/main" id="{666D62C0-7314-4985-B151-39A61E61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45" y="2269430"/>
            <a:ext cx="3311505" cy="8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cific Legal Foundation">
            <a:extLst>
              <a:ext uri="{FF2B5EF4-FFF2-40B4-BE49-F238E27FC236}">
                <a16:creationId xmlns:a16="http://schemas.microsoft.com/office/drawing/2014/main" id="{78EF9D41-E3DE-459C-AA68-739451A1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25" y="4789094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nership for Affordable Housing">
            <a:extLst>
              <a:ext uri="{FF2B5EF4-FFF2-40B4-BE49-F238E27FC236}">
                <a16:creationId xmlns:a16="http://schemas.microsoft.com/office/drawing/2014/main" id="{64096742-D121-422D-B68E-23A0DBE8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06" y="3868909"/>
            <a:ext cx="3538355" cy="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">
            <a:extLst>
              <a:ext uri="{FF2B5EF4-FFF2-40B4-BE49-F238E27FC236}">
                <a16:creationId xmlns:a16="http://schemas.microsoft.com/office/drawing/2014/main" id="{6A5CD885-DC15-4373-9D5F-BA86B3F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8" y="1996166"/>
            <a:ext cx="1629789" cy="12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p for Growth">
            <a:extLst>
              <a:ext uri="{FF2B5EF4-FFF2-40B4-BE49-F238E27FC236}">
                <a16:creationId xmlns:a16="http://schemas.microsoft.com/office/drawing/2014/main" id="{4840E723-CE69-4854-8A30-03F1F2A6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68" y="1886412"/>
            <a:ext cx="1941153" cy="15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F9A39F4-6FBC-4924-8A1E-6D678CCC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5" y="5204738"/>
            <a:ext cx="2028766" cy="100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fg-logo - Seattle For Growth : Seattle For Growth">
            <a:extLst>
              <a:ext uri="{FF2B5EF4-FFF2-40B4-BE49-F238E27FC236}">
                <a16:creationId xmlns:a16="http://schemas.microsoft.com/office/drawing/2014/main" id="{76839D21-2491-41AE-A22F-6AD95E8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80" y="3656887"/>
            <a:ext cx="2476930" cy="9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sign lit up at night&#10;&#10;Description automatically generated">
            <a:extLst>
              <a:ext uri="{FF2B5EF4-FFF2-40B4-BE49-F238E27FC236}">
                <a16:creationId xmlns:a16="http://schemas.microsoft.com/office/drawing/2014/main" id="{835A5BCD-4918-45A0-9373-1E8A68325C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5109710"/>
            <a:ext cx="2774211" cy="11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4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56465903F740A93F72DCBBB253BB" ma:contentTypeVersion="13" ma:contentTypeDescription="Create a new document." ma:contentTypeScope="" ma:versionID="8d7b96f4639a13f6a14cd036ebd8f40f">
  <xsd:schema xmlns:xsd="http://www.w3.org/2001/XMLSchema" xmlns:xs="http://www.w3.org/2001/XMLSchema" xmlns:p="http://schemas.microsoft.com/office/2006/metadata/properties" xmlns:ns3="2b4eaba9-817c-4337-8fe1-27d02bb0d44a" xmlns:ns4="7f60550b-ef4b-42a5-80ca-5716a3e98fc8" targetNamespace="http://schemas.microsoft.com/office/2006/metadata/properties" ma:root="true" ma:fieldsID="e600162aa2c839666bbff113e6819de6" ns3:_="" ns4:_="">
    <xsd:import namespace="2b4eaba9-817c-4337-8fe1-27d02bb0d44a"/>
    <xsd:import namespace="7f60550b-ef4b-42a5-80ca-5716a3e98f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eaba9-817c-4337-8fe1-27d02bb0d4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0550b-ef4b-42a5-80ca-5716a3e98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BD416-870F-4C0F-8A72-B1DC4EFEC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ADCB5-8254-4686-9ECB-662BED712BD9}">
  <ds:schemaRefs>
    <ds:schemaRef ds:uri="http://schemas.openxmlformats.org/package/2006/metadata/core-properties"/>
    <ds:schemaRef ds:uri="2b4eaba9-817c-4337-8fe1-27d02bb0d44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f60550b-ef4b-42a5-80ca-5716a3e98fc8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573BC0-E872-4F3F-8B50-30AAD6781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eaba9-817c-4337-8fe1-27d02bb0d44a"/>
    <ds:schemaRef ds:uri="7f60550b-ef4b-42a5-80ca-5716a3e98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</Words>
  <Application>Microsoft Office PowerPoint</Application>
  <PresentationFormat>Widescreen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Office Theme</vt:lpstr>
      <vt:lpstr>George Petrie Goodman Real Estate</vt:lpstr>
      <vt:lpstr>        Who is GRE</vt:lpstr>
      <vt:lpstr>What is Value?</vt:lpstr>
      <vt:lpstr>        Value in the Moment</vt:lpstr>
      <vt:lpstr>        Value in the Moment</vt:lpstr>
      <vt:lpstr>      Value on the Horizon</vt:lpstr>
      <vt:lpstr>         Value on the Horizon</vt:lpstr>
      <vt:lpstr>      Value for the Future</vt:lpstr>
      <vt:lpstr>      Value for the Future</vt:lpstr>
      <vt:lpstr>      In the Arena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Goodman Real Estate</dc:title>
  <dc:creator>Julia Davis</dc:creator>
  <cp:lastModifiedBy>George Petrie</cp:lastModifiedBy>
  <cp:revision>3</cp:revision>
  <dcterms:created xsi:type="dcterms:W3CDTF">2019-07-16T18:19:12Z</dcterms:created>
  <dcterms:modified xsi:type="dcterms:W3CDTF">2020-06-27T18:32:03Z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0x0101006F7E56465903F740A93F72DCBBB253BB</vt:lpwstr>
  </property>
</Properties>
</file>